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90" r:id="rId3"/>
    <p:sldId id="259" r:id="rId4"/>
    <p:sldId id="3013" r:id="rId5"/>
    <p:sldId id="275" r:id="rId6"/>
    <p:sldId id="276" r:id="rId7"/>
    <p:sldId id="277" r:id="rId8"/>
    <p:sldId id="264" r:id="rId9"/>
    <p:sldId id="280" r:id="rId10"/>
    <p:sldId id="282" r:id="rId11"/>
    <p:sldId id="281" r:id="rId12"/>
    <p:sldId id="262" r:id="rId13"/>
    <p:sldId id="283" r:id="rId14"/>
    <p:sldId id="284" r:id="rId15"/>
    <p:sldId id="261" r:id="rId16"/>
    <p:sldId id="265" r:id="rId17"/>
    <p:sldId id="286" r:id="rId18"/>
    <p:sldId id="258" r:id="rId19"/>
    <p:sldId id="287" r:id="rId20"/>
    <p:sldId id="288" r:id="rId21"/>
    <p:sldId id="269" r:id="rId22"/>
    <p:sldId id="289" r:id="rId23"/>
    <p:sldId id="270" r:id="rId24"/>
    <p:sldId id="290" r:id="rId25"/>
    <p:sldId id="291" r:id="rId26"/>
    <p:sldId id="292" r:id="rId27"/>
    <p:sldId id="266" r:id="rId28"/>
    <p:sldId id="293" r:id="rId29"/>
    <p:sldId id="267" r:id="rId30"/>
    <p:sldId id="268" r:id="rId31"/>
    <p:sldId id="263" r:id="rId32"/>
    <p:sldId id="271" r:id="rId33"/>
    <p:sldId id="3014" r:id="rId34"/>
    <p:sldId id="297" r:id="rId35"/>
    <p:sldId id="3015" r:id="rId36"/>
    <p:sldId id="359" r:id="rId37"/>
    <p:sldId id="360" r:id="rId38"/>
    <p:sldId id="361" r:id="rId39"/>
    <p:sldId id="362" r:id="rId40"/>
    <p:sldId id="363" r:id="rId41"/>
    <p:sldId id="3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7500A-E7F0-40D6-BE13-DCD2BD34FA5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F504D-3C88-4E80-A143-C76322A6B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5D9B5-A1AC-4A2A-9D21-17B871F7D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082D-E92F-656B-508E-E20BBA947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5B0D1-FF3A-EC1A-41F1-E2169499F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54B0-B08F-EC5C-7CE8-15E582E5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EA999-F13C-1B43-799C-B71276D6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9078E-394A-E7AB-EE4A-3A59A140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1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8740-7FD4-E76D-E8A5-60FBCB38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9E92E-BE5E-0543-43B7-DD04485A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38C99-67F5-9B5A-F5D9-74B8C8E4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1467-ED5D-5EA7-7B10-6D58AABC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C452-B52F-6DC5-D336-9DF2367A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6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EA60B-6B32-788F-2AA2-8687131BA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A19B6-EE4B-8563-AAEC-5DF716965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AE72F-3B31-DE03-D65D-1803E23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BF3B-4E82-AAEE-49EB-EABA47C2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869D-8173-4677-97C1-2A41A664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9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C611-C549-7780-5848-C2030CD9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9E54-8085-6418-EAE4-6C6E588F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92D6-A5D2-F497-73B0-2136F98A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4D9DB-CE1E-951D-C50B-EF34DD5A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BCEA8-CC14-8995-C428-9ED8A750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3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BD43-A476-129D-53D8-62E9D146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F3B11-71CC-964D-A777-A038581E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736D9-6B60-0222-43D8-A0666AAD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D13B0-C4A7-6F23-3679-E5E08CBF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B8A6-56D7-F9D1-F27B-1BE6252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6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7B7D-AACA-4F18-03D2-CA302D41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DF429-3C86-2809-5F54-0FE6FA7EB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48EC4-363E-4581-51AA-00469BED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29C24-0301-1182-3EA8-3F0FA157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91979-843A-EDC9-F99B-B7AF69D0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18E97-418B-34B8-4CD9-BB984804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8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BB09-B9CA-CE9A-D2EF-19D02182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58642-842C-0D74-D7E5-442AE1F72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248B2-420B-EAB3-4545-D6FD4AE2E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1A653-A140-E558-DE1D-C82ADC50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477DD-40AB-A66E-A4B3-8A12853D6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D0953-8FF5-517D-BEF9-129B4E3E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F86AB-9759-94B4-7F2E-0E6A8E70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E1370-2E8C-C546-4FA9-DBA87E01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CAA5-5B41-5AFA-B876-893B68B8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4FD81-754F-AE4B-A749-4ABE5369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05589-476C-572F-859F-76DD8C5F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8EB9F-06A5-30D5-5072-28B33786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2BD4D-3D86-963E-4089-739CC458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B3AFF-9600-B5BD-B92E-EA043667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C067-26E2-5981-A4EA-3BC4236D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7495-7225-0269-F93A-8CE0C34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7310-3EE9-16A5-7C2F-895AC07B8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744D9-AAD1-B536-CBEE-A9BD81C5D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83A26-9F7E-1B5A-4188-5DA52E44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2139F-A848-6B1A-8B76-2841C1D6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500DF-8516-9C50-BD9F-D9E0FD73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0F95-38F7-8AD2-9904-8FF4AF2A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4445F-62C2-9DDC-39D2-61CC9E3E2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7D6EA-D462-DC2F-8928-5F2676D1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2ACA-98D9-1D2F-66D9-1E84B749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92DC0-7C74-581F-E6CB-E2FC47A9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6FD9D-543A-CEF1-D31E-4C64512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F0267-2B89-C2E6-9BE3-C82B8B93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C6C39-7DCF-D2E9-9DDE-F59B8A188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B3CF-6DE1-76B9-D3E1-211BF84D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D0C9DE-7225-44A1-98F2-7A4FD0B84B11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D4D56-638C-6284-8FAB-E490C529E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59849-57EA-564B-C3FA-1C16B3745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9EC9C-A7A3-4C34-8AFE-1A3F963D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fodor@charlott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fodor@charlotte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4EB4AC-120D-B969-6A07-CFBF16991F33}"/>
              </a:ext>
            </a:extLst>
          </p:cNvPr>
          <p:cNvSpPr txBox="1"/>
          <p:nvPr/>
        </p:nvSpPr>
        <p:spPr>
          <a:xfrm>
            <a:off x="4162334" y="2386517"/>
            <a:ext cx="6097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PreMiEr</a:t>
            </a:r>
            <a:r>
              <a:rPr lang="en-US" dirty="0"/>
              <a:t> REU Bootcamp</a:t>
            </a:r>
          </a:p>
          <a:p>
            <a:r>
              <a:rPr lang="en-US" dirty="0"/>
              <a:t>June 7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Anthony Fodor</a:t>
            </a:r>
          </a:p>
          <a:p>
            <a:r>
              <a:rPr lang="en-US" dirty="0"/>
              <a:t>UNC Charlotte</a:t>
            </a:r>
          </a:p>
          <a:p>
            <a:r>
              <a:rPr lang="en-US" dirty="0">
                <a:hlinkClick r:id="rId2"/>
              </a:rPr>
              <a:t>afodor@charlotte.edu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6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7BB679-DB4D-10C0-999D-8C89E5F42305}"/>
              </a:ext>
            </a:extLst>
          </p:cNvPr>
          <p:cNvSpPr txBox="1"/>
          <p:nvPr/>
        </p:nvSpPr>
        <p:spPr>
          <a:xfrm>
            <a:off x="1035780" y="534074"/>
            <a:ext cx="872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purpose of my 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I trying to do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(where I want to just remove all the contaminants)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(where I want to understand the source of contaminants)?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Q2: How much do I care about establishing the limits of detection and cross-contamination?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793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739A2-4CFC-3E75-73F7-8E3CA5B3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4" y="97400"/>
            <a:ext cx="81534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40F22-EF3D-D1FE-47BF-5447CBB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1" y="1126100"/>
            <a:ext cx="7508272" cy="5496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45C71-DA67-8574-ED4E-D8F960F8842B}"/>
              </a:ext>
            </a:extLst>
          </p:cNvPr>
          <p:cNvSpPr txBox="1"/>
          <p:nvPr/>
        </p:nvSpPr>
        <p:spPr>
          <a:xfrm>
            <a:off x="8245784" y="3398647"/>
            <a:ext cx="38266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positive controls worth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sequencing effort?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general, we want to avoid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placing a high-abundance 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an otherwise low-abundance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“correct” number of positive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controls may be 0-1 for some of our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AB270-1D79-42E5-ABDF-927F8FCF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800" y="1692152"/>
            <a:ext cx="4106487" cy="13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1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4684E-B011-614D-C07F-3C7B7A6E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9" y="1007105"/>
            <a:ext cx="4716320" cy="5041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9EF59-F14B-0462-16D3-6212A5FF0FDE}"/>
              </a:ext>
            </a:extLst>
          </p:cNvPr>
          <p:cNvSpPr txBox="1"/>
          <p:nvPr/>
        </p:nvSpPr>
        <p:spPr>
          <a:xfrm>
            <a:off x="1384069" y="290945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 controls and technician skin microbiome are also sources of contaminant in Lou et 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82BE46-4D21-E820-4AA4-3A1E9EE67EB5}"/>
              </a:ext>
            </a:extLst>
          </p:cNvPr>
          <p:cNvCxnSpPr/>
          <p:nvPr/>
        </p:nvCxnSpPr>
        <p:spPr>
          <a:xfrm flipV="1">
            <a:off x="801112" y="5680609"/>
            <a:ext cx="590718" cy="46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6E28A8B-43EB-ED27-E7BC-44AE976F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70" y="1007105"/>
            <a:ext cx="4028195" cy="45897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AB09E0-2AFF-7C71-5D0C-DF1B88A53439}"/>
              </a:ext>
            </a:extLst>
          </p:cNvPr>
          <p:cNvCxnSpPr/>
          <p:nvPr/>
        </p:nvCxnSpPr>
        <p:spPr>
          <a:xfrm flipV="1">
            <a:off x="6221290" y="3429000"/>
            <a:ext cx="899701" cy="20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2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7BB679-DB4D-10C0-999D-8C89E5F42305}"/>
              </a:ext>
            </a:extLst>
          </p:cNvPr>
          <p:cNvSpPr txBox="1"/>
          <p:nvPr/>
        </p:nvSpPr>
        <p:spPr>
          <a:xfrm>
            <a:off x="1035780" y="534074"/>
            <a:ext cx="8723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purpose of my 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I trying to do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(where I want to just remove all the contaminants)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(where I want to understand the source of contaminants)?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Q2: How much do I care about establishing the limits of detection and cross-contamination?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think an argument could be made for a technician skin sample positive control)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2787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7BB679-DB4D-10C0-999D-8C89E5F42305}"/>
              </a:ext>
            </a:extLst>
          </p:cNvPr>
          <p:cNvSpPr txBox="1"/>
          <p:nvPr/>
        </p:nvSpPr>
        <p:spPr>
          <a:xfrm>
            <a:off x="1035780" y="534074"/>
            <a:ext cx="8723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purpose of my 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I trying to do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(where I want to just remove all the contaminants)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(where I want to understand the source of contaminants)?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Q2: How much do I care about establishing the limits of detection and cross-contamination?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think an argument could be made for a technician skin sample positive control)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Q3: How much would cross-contamination of samples complicate interpretation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results?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4216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56C5E-6D21-AC73-B5BC-84EE7AE7FF06}"/>
              </a:ext>
            </a:extLst>
          </p:cNvPr>
          <p:cNvSpPr txBox="1"/>
          <p:nvPr/>
        </p:nvSpPr>
        <p:spPr>
          <a:xfrm>
            <a:off x="889462" y="-440"/>
            <a:ext cx="977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Lou et al, this is a map describing most likely cross-sample contaminant on 96 well plates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24555-FAB3-DC77-F575-33EDB3EA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5" y="448887"/>
            <a:ext cx="5750391" cy="6282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327ED6-D64A-035E-87DA-D5DD02D5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17" y="937781"/>
            <a:ext cx="5081993" cy="1133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17E91-F42F-9384-8196-296546A6F8C7}"/>
              </a:ext>
            </a:extLst>
          </p:cNvPr>
          <p:cNvSpPr txBox="1"/>
          <p:nvPr/>
        </p:nvSpPr>
        <p:spPr>
          <a:xfrm>
            <a:off x="7064347" y="2597543"/>
            <a:ext cx="4428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Cross-contamination is widespread, </a:t>
            </a:r>
          </a:p>
          <a:p>
            <a:r>
              <a:rPr lang="en-US" dirty="0"/>
              <a:t>especially if 96 well plate automation is used.</a:t>
            </a:r>
          </a:p>
        </p:txBody>
      </p:sp>
    </p:spTree>
    <p:extLst>
      <p:ext uri="{BB962C8B-B14F-4D97-AF65-F5344CB8AC3E}">
        <p14:creationId xmlns:p14="http://schemas.microsoft.com/office/powerpoint/2010/main" val="113689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3E347B-E1E7-B6ED-0786-AFF825F2D00B}"/>
              </a:ext>
            </a:extLst>
          </p:cNvPr>
          <p:cNvSpPr txBox="1"/>
          <p:nvPr/>
        </p:nvSpPr>
        <p:spPr>
          <a:xfrm>
            <a:off x="720191" y="80922"/>
            <a:ext cx="978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Well to well contamination was explicitly studied in 2019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extraction shows much less well-to-well contamination than high-throughput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90469-CED6-5A02-4520-AB69AECB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0" y="766170"/>
            <a:ext cx="4904764" cy="601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8272D-1C40-AADB-1EA7-577C174E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80" y="1136721"/>
            <a:ext cx="6942250" cy="11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9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7BB679-DB4D-10C0-999D-8C89E5F42305}"/>
              </a:ext>
            </a:extLst>
          </p:cNvPr>
          <p:cNvSpPr txBox="1"/>
          <p:nvPr/>
        </p:nvSpPr>
        <p:spPr>
          <a:xfrm>
            <a:off x="1035780" y="534074"/>
            <a:ext cx="87232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purpose of my 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I trying to do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(where I want to just remove all the contaminants)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(where I want to understand the source of contaminants)?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Q2: How much do I care about establishing the limits of detection and cross-contamination?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think an argument could be made for a technician skin sample positive control)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Q3: How much would cross-contamination of samples complicate interpretation of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results?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Re-extraction of samples from a different randomized context and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avoiding automation may minimize cross-contamination but with obvious costs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5081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4861665-0115-B3D2-7BE6-52175C367D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8801" imgH="390628" progId="Excel.Sheet.12">
                  <p:embed/>
                </p:oleObj>
              </mc:Choice>
              <mc:Fallback>
                <p:oleObj name="Worksheet" r:id="rId2" imgW="1228801" imgH="390628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4861665-0115-B3D2-7BE6-52175C367D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4D5EA6-C89F-4EE9-6B2C-7468EC7CD71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006070" cy="832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977">
                  <a:extLst>
                    <a:ext uri="{9D8B030D-6E8A-4147-A177-3AD203B41FA5}">
                      <a16:colId xmlns:a16="http://schemas.microsoft.com/office/drawing/2014/main" val="1589369888"/>
                    </a:ext>
                  </a:extLst>
                </a:gridCol>
                <a:gridCol w="2325356">
                  <a:extLst>
                    <a:ext uri="{9D8B030D-6E8A-4147-A177-3AD203B41FA5}">
                      <a16:colId xmlns:a16="http://schemas.microsoft.com/office/drawing/2014/main" val="39509251"/>
                    </a:ext>
                  </a:extLst>
                </a:gridCol>
                <a:gridCol w="2136421">
                  <a:extLst>
                    <a:ext uri="{9D8B030D-6E8A-4147-A177-3AD203B41FA5}">
                      <a16:colId xmlns:a16="http://schemas.microsoft.com/office/drawing/2014/main" val="331144070"/>
                    </a:ext>
                  </a:extLst>
                </a:gridCol>
                <a:gridCol w="1483995">
                  <a:extLst>
                    <a:ext uri="{9D8B030D-6E8A-4147-A177-3AD203B41FA5}">
                      <a16:colId xmlns:a16="http://schemas.microsoft.com/office/drawing/2014/main" val="3262943075"/>
                    </a:ext>
                  </a:extLst>
                </a:gridCol>
                <a:gridCol w="2173693">
                  <a:extLst>
                    <a:ext uri="{9D8B030D-6E8A-4147-A177-3AD203B41FA5}">
                      <a16:colId xmlns:a16="http://schemas.microsoft.com/office/drawing/2014/main" val="1694463460"/>
                    </a:ext>
                  </a:extLst>
                </a:gridCol>
                <a:gridCol w="2295628">
                  <a:extLst>
                    <a:ext uri="{9D8B030D-6E8A-4147-A177-3AD203B41FA5}">
                      <a16:colId xmlns:a16="http://schemas.microsoft.com/office/drawing/2014/main" val="971495393"/>
                    </a:ext>
                  </a:extLst>
                </a:gridCol>
              </a:tblGrid>
              <a:tr h="1130833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clearly contaminant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addressed with database searches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solved with long-read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 be addressed algorithmically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Implications for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58221"/>
                  </a:ext>
                </a:extLst>
              </a:tr>
              <a:tr h="1652756">
                <a:tc>
                  <a:txBody>
                    <a:bodyPr/>
                    <a:lstStyle/>
                    <a:p>
                      <a:r>
                        <a:rPr lang="en-US" dirty="0"/>
                        <a:t>Non-biological contaminant (e.g. kit contaminant)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Yes.  Using a different kit will produce different results.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Probably (especially if a kit has been used in many previous experiments)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(contaminants should be about equally present in all samples irrespective of metadata)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comparing samples of similar biomass,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spurious results are unlikely to be produced.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99478"/>
                  </a:ext>
                </a:extLst>
              </a:tr>
              <a:tr h="2696602">
                <a:tc>
                  <a:txBody>
                    <a:bodyPr/>
                    <a:lstStyle/>
                    <a:p>
                      <a:r>
                        <a:rPr lang="en-US" dirty="0"/>
                        <a:t>Biological contaminant (e.g. skin contaminant)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Unclear.  If you send a researcher into the built environment, the environment changes. But is that contaminant?  Like electrons, measuring the built environment will change the built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(but each person has a distinct skin microbiome!)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Possibly (contaminants should be equally present in all samples, but depends on when in the process samples were exposed to human microbiome)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 comparing samples of similar biomass,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spurious results are unlikely to be produced.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65933"/>
                  </a:ext>
                </a:extLst>
              </a:tr>
              <a:tr h="1213253">
                <a:tc>
                  <a:txBody>
                    <a:bodyPr/>
                    <a:lstStyle/>
                    <a:p>
                      <a:r>
                        <a:rPr lang="en-US" dirty="0"/>
                        <a:t>Cross-samples</a:t>
                      </a:r>
                    </a:p>
                    <a:p>
                      <a:r>
                        <a:rPr lang="en-US" dirty="0"/>
                        <a:t>contaminant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(since each experiment is likely to have unique taxa)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 but only if all batch information (including well location) is recorded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Minimal if all blocks (including well) are randomized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2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14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11432E-D745-B30B-1F7C-727A43581CDE}"/>
              </a:ext>
            </a:extLst>
          </p:cNvPr>
          <p:cNvSpPr txBox="1"/>
          <p:nvPr/>
        </p:nvSpPr>
        <p:spPr>
          <a:xfrm>
            <a:off x="1165253" y="453154"/>
            <a:ext cx="750718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Recommendations that are (presumably) not controversial: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Make your lab procedures as clean as possible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Use dual-indexed non redundant bar codes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Measure biomass of samples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Randomize as much as possible across inference categories.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Record all possible batches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(technicians, plate, well position, date of extraction,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sequencing runs, well position)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887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FE7AC-1F5B-2A37-C126-35153859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4" y="1399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Structure of PreMiEr Convergent Research (CR)</a:t>
            </a:r>
          </a:p>
        </p:txBody>
      </p:sp>
      <p:pic>
        <p:nvPicPr>
          <p:cNvPr id="9" name="Content Placeholder 8" descr="A diagram of a research process&#10;&#10;Description automatically generated">
            <a:extLst>
              <a:ext uri="{FF2B5EF4-FFF2-40B4-BE49-F238E27FC236}">
                <a16:creationId xmlns:a16="http://schemas.microsoft.com/office/drawing/2014/main" id="{2FB32476-3C6D-0D94-8077-C4345CAE3F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09" y="1207563"/>
            <a:ext cx="4792717" cy="478636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CFF909-4F4C-D473-EEC6-1A4F63A2E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551" y="1304019"/>
            <a:ext cx="5699537" cy="47863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PreMiEr’s CR foundation comprises six essential components:</a:t>
            </a:r>
          </a:p>
          <a:p>
            <a:pPr lvl="1"/>
            <a:r>
              <a:rPr lang="en-US" dirty="0"/>
              <a:t>Research Thrusts</a:t>
            </a:r>
          </a:p>
          <a:p>
            <a:pPr lvl="2"/>
            <a:r>
              <a:rPr lang="en-US" b="1" dirty="0">
                <a:solidFill>
                  <a:srgbClr val="029751"/>
                </a:solidFill>
              </a:rPr>
              <a:t>Research Thrust 1 (RT1)</a:t>
            </a:r>
          </a:p>
          <a:p>
            <a:pPr lvl="3"/>
            <a:r>
              <a:rPr lang="en-US" dirty="0"/>
              <a:t>“Measurement”</a:t>
            </a:r>
          </a:p>
          <a:p>
            <a:pPr lvl="2"/>
            <a:r>
              <a:rPr lang="en-US" b="1" dirty="0">
                <a:solidFill>
                  <a:srgbClr val="026436"/>
                </a:solidFill>
              </a:rPr>
              <a:t>Research Thrust 2 (RT2)</a:t>
            </a:r>
          </a:p>
          <a:p>
            <a:pPr lvl="3"/>
            <a:r>
              <a:rPr lang="en-US" dirty="0"/>
              <a:t>“Modification”</a:t>
            </a:r>
          </a:p>
          <a:p>
            <a:pPr lvl="2"/>
            <a:r>
              <a:rPr lang="en-US" b="1" dirty="0">
                <a:solidFill>
                  <a:srgbClr val="01321B"/>
                </a:solidFill>
              </a:rPr>
              <a:t>Research Thrust 3 (RT3)</a:t>
            </a:r>
          </a:p>
          <a:p>
            <a:pPr lvl="3"/>
            <a:r>
              <a:rPr lang="en-US" dirty="0"/>
              <a:t>“Modeling”</a:t>
            </a:r>
          </a:p>
          <a:p>
            <a:pPr lvl="1"/>
            <a:r>
              <a:rPr lang="en-US" dirty="0"/>
              <a:t>Research Cores</a:t>
            </a:r>
          </a:p>
          <a:p>
            <a:pPr lvl="2"/>
            <a:r>
              <a:rPr lang="en-US" b="1" dirty="0">
                <a:solidFill>
                  <a:srgbClr val="5495C9"/>
                </a:solidFill>
              </a:rPr>
              <a:t>Data Analytics (DA)</a:t>
            </a:r>
          </a:p>
          <a:p>
            <a:pPr lvl="2"/>
            <a:r>
              <a:rPr lang="en-US" b="1" dirty="0">
                <a:solidFill>
                  <a:srgbClr val="072360"/>
                </a:solidFill>
              </a:rPr>
              <a:t>Societal &amp; Ethical Implications (SEI)</a:t>
            </a:r>
          </a:p>
          <a:p>
            <a:pPr lvl="1"/>
            <a:r>
              <a:rPr lang="en-US" b="1" dirty="0"/>
              <a:t>PreMiEr Test beds</a:t>
            </a:r>
          </a:p>
          <a:p>
            <a:pPr lvl="2"/>
            <a:r>
              <a:rPr lang="en-US" dirty="0"/>
              <a:t>Environmental Chambers, Artificial Gut Bioreactors, PreMiEr Home @ Duke, Hospitals, PreMiEr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BF04-9CCB-701F-6926-BBBFBAF5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698-B6EE-4538-8054-D1691ECB1F35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59901-4603-23D7-D9C1-DB5E23FD919A}"/>
              </a:ext>
            </a:extLst>
          </p:cNvPr>
          <p:cNvSpPr txBox="1"/>
          <p:nvPr/>
        </p:nvSpPr>
        <p:spPr>
          <a:xfrm>
            <a:off x="7345227" y="6186844"/>
            <a:ext cx="22140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 Nova Cond Light" panose="020F0502020204030204" pitchFamily="34" charset="0"/>
              </a:rPr>
              <a:t>PreMiEr Year 1 Annual Report, see pages: </a:t>
            </a:r>
          </a:p>
          <a:p>
            <a:r>
              <a:rPr lang="en-US" sz="1050" dirty="0">
                <a:latin typeface="Arial Nova Cond Light" panose="020F0502020204030204" pitchFamily="34" charset="0"/>
              </a:rPr>
              <a:t>   Research Thrust Overviews: 76-77</a:t>
            </a:r>
          </a:p>
          <a:p>
            <a:r>
              <a:rPr lang="en-US" sz="1050" dirty="0">
                <a:latin typeface="Arial Nova Cond Light" panose="020F0502020204030204" pitchFamily="34" charset="0"/>
              </a:rPr>
              <a:t>   Thrust/Core Highlights: 108-149</a:t>
            </a:r>
          </a:p>
          <a:p>
            <a:r>
              <a:rPr lang="en-US" sz="1050" dirty="0">
                <a:latin typeface="Arial Nova Cond Light" panose="020F0502020204030204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5FBB5-9970-47CF-1D21-07233A2CDCD6}"/>
              </a:ext>
            </a:extLst>
          </p:cNvPr>
          <p:cNvSpPr txBox="1"/>
          <p:nvPr/>
        </p:nvSpPr>
        <p:spPr>
          <a:xfrm rot="16200000">
            <a:off x="10425871" y="5128712"/>
            <a:ext cx="308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alpha val="50000"/>
                  </a:schemeClr>
                </a:solidFill>
                <a:latin typeface="Arial Narrow" panose="020B0606020202030204" pitchFamily="34" charset="0"/>
              </a:rPr>
              <a:t>PreMiEr Site Visit (May 30</a:t>
            </a:r>
            <a:r>
              <a:rPr lang="en-US" baseline="30000" dirty="0">
                <a:solidFill>
                  <a:schemeClr val="bg1">
                    <a:lumMod val="95000"/>
                    <a:alpha val="50000"/>
                  </a:schemeClr>
                </a:solidFill>
                <a:latin typeface="Arial Narrow" panose="020B0606020202030204" pitchFamily="34" charset="0"/>
              </a:rPr>
              <a:t>th</a:t>
            </a:r>
            <a:r>
              <a:rPr lang="en-US" dirty="0">
                <a:solidFill>
                  <a:schemeClr val="bg1">
                    <a:lumMod val="95000"/>
                    <a:alpha val="50000"/>
                  </a:schemeClr>
                </a:solidFill>
                <a:latin typeface="Arial Narrow" panose="020B0606020202030204" pitchFamily="34" charset="0"/>
              </a:rPr>
              <a:t>, 2024)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68F42-90C3-19E1-DAC3-1D2524ECB6FF}"/>
              </a:ext>
            </a:extLst>
          </p:cNvPr>
          <p:cNvSpPr txBox="1"/>
          <p:nvPr/>
        </p:nvSpPr>
        <p:spPr>
          <a:xfrm>
            <a:off x="461727" y="6157174"/>
            <a:ext cx="5374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 Contacts: Anthony Fodor (</a:t>
            </a:r>
            <a:r>
              <a:rPr lang="en-US" dirty="0">
                <a:hlinkClick r:id="rId4"/>
              </a:rPr>
              <a:t>afodor@charlotte.edu</a:t>
            </a:r>
            <a:r>
              <a:rPr lang="en-US" dirty="0"/>
              <a:t>)</a:t>
            </a:r>
          </a:p>
          <a:p>
            <a:r>
              <a:rPr lang="en-US" dirty="0"/>
              <a:t>                             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Ivory Blakley (ieclabau@charlotte.edu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5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25D60B-72D0-0C16-FBCB-1E0B32A6A033}"/>
              </a:ext>
            </a:extLst>
          </p:cNvPr>
          <p:cNvSpPr txBox="1"/>
          <p:nvPr/>
        </p:nvSpPr>
        <p:spPr>
          <a:xfrm>
            <a:off x="1165253" y="453154"/>
            <a:ext cx="7361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“difficult” decisions: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kind (and how many) negative controls to run.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Obviously, more negative controls for lower biomass samples!</a:t>
            </a:r>
          </a:p>
        </p:txBody>
      </p:sp>
    </p:spTree>
    <p:extLst>
      <p:ext uri="{BB962C8B-B14F-4D97-AF65-F5344CB8AC3E}">
        <p14:creationId xmlns:p14="http://schemas.microsoft.com/office/powerpoint/2010/main" val="3081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C8C8D-1167-110A-91F7-2F553F4A57EC}"/>
              </a:ext>
            </a:extLst>
          </p:cNvPr>
          <p:cNvSpPr txBox="1"/>
          <p:nvPr/>
        </p:nvSpPr>
        <p:spPr>
          <a:xfrm>
            <a:off x="36157" y="264557"/>
            <a:ext cx="1061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dataset used for validation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one we should study for how to do low biomass sampling.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had 811 negative controls for ~1500 samples.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could consider a similar fraction of effort for negative 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48E66-9BA3-587D-8BF8-7077D9E8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13" y="1195387"/>
            <a:ext cx="9163050" cy="4467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79282-68FC-F5CC-EB96-16606FE050B7}"/>
              </a:ext>
            </a:extLst>
          </p:cNvPr>
          <p:cNvSpPr txBox="1"/>
          <p:nvPr/>
        </p:nvSpPr>
        <p:spPr>
          <a:xfrm>
            <a:off x="549431" y="6124164"/>
            <a:ext cx="10925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human tumor microbiome is composed of tumor type–specific intracellular bacteria.  Science.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25D60B-72D0-0C16-FBCB-1E0B32A6A033}"/>
              </a:ext>
            </a:extLst>
          </p:cNvPr>
          <p:cNvSpPr txBox="1"/>
          <p:nvPr/>
        </p:nvSpPr>
        <p:spPr>
          <a:xfrm>
            <a:off x="1165253" y="453154"/>
            <a:ext cx="7425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“difficult” decisions: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kind (and how many) negative controls to run.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Obviously, more negative controls for lower biomass samples!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Starting with as much as 0.5 negative controls per sample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scaling back after initial successes seems reasonable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ultra-low biomass samples.</a:t>
            </a:r>
          </a:p>
        </p:txBody>
      </p:sp>
    </p:spTree>
    <p:extLst>
      <p:ext uri="{BB962C8B-B14F-4D97-AF65-F5344CB8AC3E}">
        <p14:creationId xmlns:p14="http://schemas.microsoft.com/office/powerpoint/2010/main" val="97117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730B6-8498-0B30-1933-51AD62AD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5" y="502043"/>
            <a:ext cx="6257925" cy="556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30D70-D771-0FD3-AA4C-F5F049F7C5C9}"/>
              </a:ext>
            </a:extLst>
          </p:cNvPr>
          <p:cNvSpPr txBox="1"/>
          <p:nvPr/>
        </p:nvSpPr>
        <p:spPr>
          <a:xfrm>
            <a:off x="7129085" y="1294726"/>
            <a:ext cx="49039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used data from 5 different amplicons.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something we probably should adopt.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be much more feasible than WGS 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low-abundance samples and much more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rigorous than single amplicon 16S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5E831-F4B7-0CB6-42C7-B57683D085F6}"/>
              </a:ext>
            </a:extLst>
          </p:cNvPr>
          <p:cNvSpPr txBox="1"/>
          <p:nvPr/>
        </p:nvSpPr>
        <p:spPr>
          <a:xfrm>
            <a:off x="7388029" y="3592864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filter is a multi-center inference filter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314F4-BD24-6908-C54A-83DAD159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32" y="4158168"/>
            <a:ext cx="3133725" cy="2085975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52A79282-68FC-F5CC-EB96-16606FE050B7}"/>
              </a:ext>
            </a:extLst>
          </p:cNvPr>
          <p:cNvSpPr txBox="1"/>
          <p:nvPr/>
        </p:nvSpPr>
        <p:spPr>
          <a:xfrm>
            <a:off x="924775" y="6372141"/>
            <a:ext cx="10925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human tumor microbiome is composed of tumor type–specific intracellular bacteria.  Science. 2020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64C51-7298-88AB-D44E-74DE65EDCB2B}"/>
              </a:ext>
            </a:extLst>
          </p:cNvPr>
          <p:cNvSpPr txBox="1"/>
          <p:nvPr/>
        </p:nvSpPr>
        <p:spPr>
          <a:xfrm>
            <a:off x="1043873" y="250854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convincing pipeline that I argue we could consider as a model….</a:t>
            </a:r>
          </a:p>
        </p:txBody>
      </p:sp>
    </p:spTree>
    <p:extLst>
      <p:ext uri="{BB962C8B-B14F-4D97-AF65-F5344CB8AC3E}">
        <p14:creationId xmlns:p14="http://schemas.microsoft.com/office/powerpoint/2010/main" val="361454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E4A32D-1D14-384E-C68E-12FC28D475CC}"/>
              </a:ext>
            </a:extLst>
          </p:cNvPr>
          <p:cNvSpPr txBox="1"/>
          <p:nvPr/>
        </p:nvSpPr>
        <p:spPr>
          <a:xfrm>
            <a:off x="1165253" y="453154"/>
            <a:ext cx="87767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“difficult” decisions: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kind (and how many) negative controls to run.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Obviously, more negative controls for lower biomass samples!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Starting with as much as 0.5 negative controls per sample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scaling back after initial successes seems reasonable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ultra-low biomass samples.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How much to avoid automation to avoid cross contamination?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How much to avoid high abundance samples (including positive controls)?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How much to re-extract across different random contexts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(to minimize cross-contamination)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kind of sequencing to do?  Single amplicon?  Multi-amplicon?  WGS?</a:t>
            </a:r>
          </a:p>
        </p:txBody>
      </p:sp>
    </p:spTree>
    <p:extLst>
      <p:ext uri="{BB962C8B-B14F-4D97-AF65-F5344CB8AC3E}">
        <p14:creationId xmlns:p14="http://schemas.microsoft.com/office/powerpoint/2010/main" val="307748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59443C-54E0-6452-8C76-8691D925BD64}"/>
              </a:ext>
            </a:extLst>
          </p:cNvPr>
          <p:cNvSpPr txBox="1"/>
          <p:nvPr/>
        </p:nvSpPr>
        <p:spPr>
          <a:xfrm>
            <a:off x="1408014" y="445062"/>
            <a:ext cx="8490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analyze these data?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“black box” solution that will work for every experiment.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don’t know what fraction of our built environment samples will be contaminant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(but it will presumably be pretty high).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Algorithms designed for other environments may not work well for our data.</a:t>
            </a:r>
          </a:p>
        </p:txBody>
      </p:sp>
    </p:spTree>
    <p:extLst>
      <p:ext uri="{BB962C8B-B14F-4D97-AF65-F5344CB8AC3E}">
        <p14:creationId xmlns:p14="http://schemas.microsoft.com/office/powerpoint/2010/main" val="10181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6BE53-1DDF-BD9B-1F9A-748F13B2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29" y="2269853"/>
            <a:ext cx="5836265" cy="2318294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CB98B7E1-1306-0D15-8FA4-A0A3A3520A68}"/>
              </a:ext>
            </a:extLst>
          </p:cNvPr>
          <p:cNvSpPr txBox="1"/>
          <p:nvPr/>
        </p:nvSpPr>
        <p:spPr>
          <a:xfrm>
            <a:off x="8992980" y="3310495"/>
            <a:ext cx="13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March, 2023</a:t>
            </a:r>
          </a:p>
        </p:txBody>
      </p:sp>
    </p:spTree>
    <p:extLst>
      <p:ext uri="{BB962C8B-B14F-4D97-AF65-F5344CB8AC3E}">
        <p14:creationId xmlns:p14="http://schemas.microsoft.com/office/powerpoint/2010/main" val="42275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BA6052-9D6D-9A76-CE3C-C3DC618158FA}"/>
              </a:ext>
            </a:extLst>
          </p:cNvPr>
          <p:cNvSpPr txBox="1"/>
          <p:nvPr/>
        </p:nvSpPr>
        <p:spPr>
          <a:xfrm>
            <a:off x="1068149" y="178025"/>
            <a:ext cx="1007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terms of analytics,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(published March, 2023) attempts to explicitly model and correct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sources of contamination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C46E5-FAB6-3DDC-3C8D-FF32F7B4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63" y="824356"/>
            <a:ext cx="10302974" cy="5429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9A02B-3632-CE63-9447-ABA196D633B9}"/>
              </a:ext>
            </a:extLst>
          </p:cNvPr>
          <p:cNvSpPr txBox="1"/>
          <p:nvPr/>
        </p:nvSpPr>
        <p:spPr>
          <a:xfrm>
            <a:off x="888100" y="6327552"/>
            <a:ext cx="1125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Contamination source modeling with </a:t>
            </a:r>
            <a:r>
              <a:rPr lang="en-US" sz="1200" dirty="0" err="1"/>
              <a:t>SCRuB</a:t>
            </a:r>
            <a:r>
              <a:rPr lang="en-US" sz="1200" dirty="0"/>
              <a:t> improves cancer phenotype prediction from microbiome data.</a:t>
            </a:r>
          </a:p>
          <a:p>
            <a:r>
              <a:rPr lang="en-US" sz="1200" dirty="0"/>
              <a:t>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794498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66C6D-D0E0-770D-66C1-1FB56B3F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07" y="0"/>
            <a:ext cx="512254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96BEE7-0BF5-A0EE-A692-C62685000ADC}"/>
              </a:ext>
            </a:extLst>
          </p:cNvPr>
          <p:cNvCxnSpPr/>
          <p:nvPr/>
        </p:nvCxnSpPr>
        <p:spPr>
          <a:xfrm flipH="1">
            <a:off x="6125680" y="5980012"/>
            <a:ext cx="793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5C1451-9747-FF3A-B944-99CFBD751540}"/>
              </a:ext>
            </a:extLst>
          </p:cNvPr>
          <p:cNvSpPr txBox="1"/>
          <p:nvPr/>
        </p:nvSpPr>
        <p:spPr>
          <a:xfrm>
            <a:off x="6595009" y="550258"/>
            <a:ext cx="5365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assumes a constant contaminant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contribution and a variable “signal”,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everything with the multinomial distribution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finds parameters by expectation maximization</a:t>
            </a:r>
          </a:p>
        </p:txBody>
      </p:sp>
    </p:spTree>
    <p:extLst>
      <p:ext uri="{BB962C8B-B14F-4D97-AF65-F5344CB8AC3E}">
        <p14:creationId xmlns:p14="http://schemas.microsoft.com/office/powerpoint/2010/main" val="203116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ADF5F8-1279-35E1-759E-3DF18F09BB70}"/>
              </a:ext>
            </a:extLst>
          </p:cNvPr>
          <p:cNvSpPr txBox="1"/>
          <p:nvPr/>
        </p:nvSpPr>
        <p:spPr>
          <a:xfrm>
            <a:off x="542167" y="129473"/>
            <a:ext cx="108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authors generate simulated datasets to show off their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340A4-9D78-D6A1-ADAA-E7983F64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805"/>
            <a:ext cx="11575622" cy="5501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8984B-7FAB-63B8-85A3-8A32D223C2A3}"/>
              </a:ext>
            </a:extLst>
          </p:cNvPr>
          <p:cNvSpPr txBox="1"/>
          <p:nvPr/>
        </p:nvSpPr>
        <p:spPr>
          <a:xfrm>
            <a:off x="888100" y="6327552"/>
            <a:ext cx="1125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Contamination source modeling with </a:t>
            </a:r>
            <a:r>
              <a:rPr lang="en-US" sz="1200" dirty="0" err="1"/>
              <a:t>SCRuB</a:t>
            </a:r>
            <a:r>
              <a:rPr lang="en-US" sz="1200" dirty="0"/>
              <a:t> improves cancer phenotype prediction from microbiome data.</a:t>
            </a:r>
          </a:p>
          <a:p>
            <a:r>
              <a:rPr lang="en-US" sz="1200" dirty="0"/>
              <a:t>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09681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8CE51B-9478-2B59-F4E6-D1C83EBC1B74}"/>
              </a:ext>
            </a:extLst>
          </p:cNvPr>
          <p:cNvSpPr txBox="1"/>
          <p:nvPr/>
        </p:nvSpPr>
        <p:spPr>
          <a:xfrm>
            <a:off x="2447638" y="2512291"/>
            <a:ext cx="71481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Recommendations for dealing with contaminant issues in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 built-environment sampling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        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        UNC Charlotte </a:t>
            </a:r>
          </a:p>
        </p:txBody>
      </p:sp>
    </p:spTree>
    <p:extLst>
      <p:ext uri="{BB962C8B-B14F-4D97-AF65-F5344CB8AC3E}">
        <p14:creationId xmlns:p14="http://schemas.microsoft.com/office/powerpoint/2010/main" val="113601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188637-2862-CF58-F42E-2ECF2E71F98D}"/>
              </a:ext>
            </a:extLst>
          </p:cNvPr>
          <p:cNvSpPr txBox="1"/>
          <p:nvPr/>
        </p:nvSpPr>
        <p:spPr>
          <a:xfrm>
            <a:off x="461247" y="137565"/>
            <a:ext cx="1174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what puts this paper into Nature Biotechnology is this startling result re-analyzing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(low biomass) tumor experiment (predicting from n=73 from one center to modest n=18 from a different continent)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93754-568F-1421-FEA7-3EBBC931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8" y="783201"/>
            <a:ext cx="6120460" cy="5904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9E77C-BD22-182E-616F-544F2E5CBB97}"/>
              </a:ext>
            </a:extLst>
          </p:cNvPr>
          <p:cNvSpPr txBox="1"/>
          <p:nvPr/>
        </p:nvSpPr>
        <p:spPr>
          <a:xfrm>
            <a:off x="888100" y="6327552"/>
            <a:ext cx="1125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Contamination source modeling with </a:t>
            </a:r>
            <a:r>
              <a:rPr lang="en-US" sz="1200" dirty="0" err="1"/>
              <a:t>SCRuB</a:t>
            </a:r>
            <a:r>
              <a:rPr lang="en-US" sz="1200" dirty="0"/>
              <a:t> improves cancer phenotype prediction from microbiome data.</a:t>
            </a:r>
          </a:p>
          <a:p>
            <a:r>
              <a:rPr lang="en-US" sz="1200" dirty="0"/>
              <a:t>Nature Biotechnology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3CC4-7828-A100-EB2F-484D16864516}"/>
              </a:ext>
            </a:extLst>
          </p:cNvPr>
          <p:cNvSpPr txBox="1"/>
          <p:nvPr/>
        </p:nvSpPr>
        <p:spPr>
          <a:xfrm>
            <a:off x="6975334" y="1909720"/>
            <a:ext cx="4903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impressive, but this result is dependent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correct classification of only ~6-8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competing methods</a:t>
            </a:r>
          </a:p>
        </p:txBody>
      </p:sp>
    </p:spTree>
    <p:extLst>
      <p:ext uri="{BB962C8B-B14F-4D97-AF65-F5344CB8AC3E}">
        <p14:creationId xmlns:p14="http://schemas.microsoft.com/office/powerpoint/2010/main" val="2256868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E6DAB-C8AE-0EDA-FF5D-B588165F74E1}"/>
              </a:ext>
            </a:extLst>
          </p:cNvPr>
          <p:cNvSpPr txBox="1"/>
          <p:nvPr/>
        </p:nvSpPr>
        <p:spPr>
          <a:xfrm>
            <a:off x="752559" y="169933"/>
            <a:ext cx="9982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 have some limitations.  It can only deal with one source of contaminant at a time…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9D59E-2CB0-C208-9E25-FC163904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33" y="1675978"/>
            <a:ext cx="5791200" cy="14668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96FC70-2D6B-A835-D9C8-E961D0F04D69}"/>
              </a:ext>
            </a:extLst>
          </p:cNvPr>
          <p:cNvCxnSpPr/>
          <p:nvPr/>
        </p:nvCxnSpPr>
        <p:spPr>
          <a:xfrm flipH="1">
            <a:off x="7355660" y="2783660"/>
            <a:ext cx="720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D8D16D-6B9F-5E6B-A77B-03A60867C30D}"/>
              </a:ext>
            </a:extLst>
          </p:cNvPr>
          <p:cNvSpPr txBox="1"/>
          <p:nvPr/>
        </p:nvSpPr>
        <p:spPr>
          <a:xfrm>
            <a:off x="7613257" y="2409403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concluding paragraph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0CEE4F-2541-2B6D-123B-771A31541EA3}"/>
              </a:ext>
            </a:extLst>
          </p:cNvPr>
          <p:cNvSpPr txBox="1"/>
          <p:nvPr/>
        </p:nvSpPr>
        <p:spPr>
          <a:xfrm>
            <a:off x="1294726" y="3908453"/>
            <a:ext cx="830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room for further analytical development allowing for simultaneous input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multiple contaminant sources</a:t>
            </a:r>
          </a:p>
        </p:txBody>
      </p:sp>
    </p:spTree>
    <p:extLst>
      <p:ext uri="{BB962C8B-B14F-4D97-AF65-F5344CB8AC3E}">
        <p14:creationId xmlns:p14="http://schemas.microsoft.com/office/powerpoint/2010/main" val="321670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836DD-2F85-CFF8-F012-5A2E0CDB07D5}"/>
              </a:ext>
            </a:extLst>
          </p:cNvPr>
          <p:cNvSpPr txBox="1"/>
          <p:nvPr/>
        </p:nvSpPr>
        <p:spPr>
          <a:xfrm>
            <a:off x="1205713" y="453154"/>
            <a:ext cx="95647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Areas of future research we should consider for our center: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(1) How robust are the machine learning gains shown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Can we find other datasets in which removal of contaminant improves ML 	performance?  Or does the fact that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only shows a dramatic increase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a validation set with a small sample size suggest that gains in inference and ML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will be modest with contaminant removal.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(If contaminants are properly randomized, inference should be safe)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(2) Can we extend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deal with multiple sources of contaminant 	simultaneously?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How much does the order in which contaminants are removed matter for results?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(3) Using skin and kit microbiome as references together with the expectation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	that contaminant will be independent of metadata, how much of existing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public datasets (Sloan Foundation,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metaSub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low abundance HMP, other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environmental datasets) can be explained as contaminant?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32682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239AA6-DB10-F950-5CE2-C5E5D07D451E}"/>
              </a:ext>
            </a:extLst>
          </p:cNvPr>
          <p:cNvSpPr txBox="1"/>
          <p:nvPr/>
        </p:nvSpPr>
        <p:spPr>
          <a:xfrm>
            <a:off x="2399168" y="2290527"/>
            <a:ext cx="747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Avoiding over-fitting in multiple-hypothesis testing experimental designs.</a:t>
            </a:r>
          </a:p>
        </p:txBody>
      </p:sp>
    </p:spTree>
    <p:extLst>
      <p:ext uri="{BB962C8B-B14F-4D97-AF65-F5344CB8AC3E}">
        <p14:creationId xmlns:p14="http://schemas.microsoft.com/office/powerpoint/2010/main" val="373724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202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1" y="609600"/>
            <a:ext cx="336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1" y="6172201"/>
            <a:ext cx="8713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6C8672-1C4A-A04D-FB2E-DFB0C3DBA02A}"/>
              </a:ext>
            </a:extLst>
          </p:cNvPr>
          <p:cNvSpPr txBox="1"/>
          <p:nvPr/>
        </p:nvSpPr>
        <p:spPr>
          <a:xfrm>
            <a:off x="839709" y="6159116"/>
            <a:ext cx="11119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https://diytranscriptomics.com/Reading/files/The%20Art%20of%20R%20Programming.pdf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5C6DA-5EF3-D7AB-A347-DAE71234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2" y="329552"/>
            <a:ext cx="4697151" cy="53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40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FC7C0D-8B6E-D12C-E952-2BD85879E2A5}"/>
              </a:ext>
            </a:extLst>
          </p:cNvPr>
          <p:cNvSpPr txBox="1"/>
          <p:nvPr/>
        </p:nvSpPr>
        <p:spPr>
          <a:xfrm>
            <a:off x="1165253" y="443834"/>
            <a:ext cx="102387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without contaminants, microbiome sampling is complex…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 with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bias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impact the accuracy of our measurements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there is an extensive literature on these issues…)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another level of complexity that is especially problematic in low biomass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(i.e. most of the sampling we will do in the built environment).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for each taxa (ignoring bias), the “observed” and “actual” values for a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Observed =   present in sample + sum( contaminant)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95C0A-6457-A2EC-A3C9-C70C6FEFDDE7}"/>
              </a:ext>
            </a:extLst>
          </p:cNvPr>
          <p:cNvSpPr txBox="1"/>
          <p:nvPr/>
        </p:nvSpPr>
        <p:spPr>
          <a:xfrm>
            <a:off x="1343278" y="4441299"/>
            <a:ext cx="830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high biomass samples, the observed will be highly correlated to the observed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low biomass samples, contaminants may dominate</a:t>
            </a:r>
          </a:p>
        </p:txBody>
      </p:sp>
    </p:spTree>
    <p:extLst>
      <p:ext uri="{BB962C8B-B14F-4D97-AF65-F5344CB8AC3E}">
        <p14:creationId xmlns:p14="http://schemas.microsoft.com/office/powerpoint/2010/main" val="274262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C829BF-C040-1946-0E9E-1EBA7F24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2" y="1235215"/>
            <a:ext cx="6619167" cy="238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B0FA0C-8085-AE0A-32D9-CC982F5E348D}"/>
              </a:ext>
            </a:extLst>
          </p:cNvPr>
          <p:cNvSpPr txBox="1"/>
          <p:nvPr/>
        </p:nvSpPr>
        <p:spPr>
          <a:xfrm>
            <a:off x="663547" y="7887"/>
            <a:ext cx="10046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Measuring low abundance microbiome is difficult and can lead to ambiguous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“placental microbiome” controversy has consumed a great deal of time and effort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consensus appears to be emerging that these studies can be largely explained by contaminant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C391DF-5EE2-7EC1-54EA-470F2819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7" y="3856276"/>
            <a:ext cx="5964969" cy="2006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696DD1-7ABB-0228-E39B-A984261156BE}"/>
              </a:ext>
            </a:extLst>
          </p:cNvPr>
          <p:cNvSpPr txBox="1"/>
          <p:nvPr/>
        </p:nvSpPr>
        <p:spPr>
          <a:xfrm>
            <a:off x="663547" y="6133763"/>
            <a:ext cx="110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PreMiEr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will need very strong evidence for assertions we will make about low biomass environments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7094CD-D357-B847-B6A0-801AEC62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51" y="2739258"/>
            <a:ext cx="4750024" cy="15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0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3A9C83-B421-A74B-7C36-A296E8FDF0E9}"/>
              </a:ext>
            </a:extLst>
          </p:cNvPr>
          <p:cNvSpPr txBox="1"/>
          <p:nvPr/>
        </p:nvSpPr>
        <p:spPr>
          <a:xfrm>
            <a:off x="882032" y="793017"/>
            <a:ext cx="98668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Removing contaminants from microbiomes is complex.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no simple strategy that will work consistently across different experimental strategies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even consistently within a single pipeline.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instead of a simple list of rules to follow that will always “solve” the problem, we are instead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forced to list a series of questions you need to ask about your study you need to think about as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plan your sampling.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so much else in the center, a strategy for contaminant detection in your study will likely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iterative requiring many cycles of trial and error.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 is compelling evidence that our conclusions cannot be explained by contaminant</a:t>
            </a:r>
          </a:p>
        </p:txBody>
      </p:sp>
    </p:spTree>
    <p:extLst>
      <p:ext uri="{BB962C8B-B14F-4D97-AF65-F5344CB8AC3E}">
        <p14:creationId xmlns:p14="http://schemas.microsoft.com/office/powerpoint/2010/main" val="223986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7BB679-DB4D-10C0-999D-8C89E5F42305}"/>
              </a:ext>
            </a:extLst>
          </p:cNvPr>
          <p:cNvSpPr txBox="1"/>
          <p:nvPr/>
        </p:nvSpPr>
        <p:spPr>
          <a:xfrm>
            <a:off x="1035780" y="534074"/>
            <a:ext cx="8723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Q1: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purpose of my 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 I trying to do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(where I want to just remove all the contaminants)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development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(where I want to understand the source of contaminants)?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impacts the design of your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2493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BDE09-2143-97A3-8DC5-8E8164E2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" y="54031"/>
            <a:ext cx="7555573" cy="6359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66192-D64B-690E-BC9A-B279A348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00" y="1692152"/>
            <a:ext cx="4106487" cy="1317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A0B60D-0DC3-E94E-8AD2-7DA33C924F4C}"/>
              </a:ext>
            </a:extLst>
          </p:cNvPr>
          <p:cNvSpPr txBox="1"/>
          <p:nvPr/>
        </p:nvSpPr>
        <p:spPr>
          <a:xfrm>
            <a:off x="8300258" y="3311287"/>
            <a:ext cx="10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4B434-6F9E-E6CA-7C1C-B72EC73B8501}"/>
              </a:ext>
            </a:extLst>
          </p:cNvPr>
          <p:cNvSpPr txBox="1"/>
          <p:nvPr/>
        </p:nvSpPr>
        <p:spPr>
          <a:xfrm>
            <a:off x="8027299" y="655455"/>
            <a:ext cx="3659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base document from 2019 is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good place to start in terms of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lab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3024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DBD6C-16E1-5F83-51A2-B4CA3765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6" y="0"/>
            <a:ext cx="6849299" cy="6424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612AA-CF7E-2244-2333-3DE932C639C1}"/>
              </a:ext>
            </a:extLst>
          </p:cNvPr>
          <p:cNvSpPr txBox="1"/>
          <p:nvPr/>
        </p:nvSpPr>
        <p:spPr>
          <a:xfrm>
            <a:off x="7452765" y="3714244"/>
            <a:ext cx="44062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Dr. Callahan:</a:t>
            </a:r>
          </a:p>
          <a:p>
            <a:r>
              <a:rPr lang="en-US" dirty="0"/>
              <a:t>Not all controls are created equal.</a:t>
            </a:r>
          </a:p>
          <a:p>
            <a:r>
              <a:rPr lang="en-US" dirty="0"/>
              <a:t>Controls at the beginning of an experiment</a:t>
            </a:r>
          </a:p>
          <a:p>
            <a:r>
              <a:rPr lang="en-US" dirty="0"/>
              <a:t>have more power for contaminant detection.</a:t>
            </a:r>
          </a:p>
          <a:p>
            <a:endParaRPr lang="en-US" dirty="0"/>
          </a:p>
          <a:p>
            <a:r>
              <a:rPr lang="en-US" dirty="0"/>
              <a:t>Controls at each step have more power in</a:t>
            </a:r>
          </a:p>
          <a:p>
            <a:r>
              <a:rPr lang="en-US" dirty="0"/>
              <a:t>resolving the source of a contaminant.</a:t>
            </a:r>
          </a:p>
          <a:p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D62C3-3C5A-F1CC-9101-1A76409B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00" y="1692152"/>
            <a:ext cx="4106487" cy="1317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158146-6EFC-FDBD-F81C-118E4E3F22FC}"/>
              </a:ext>
            </a:extLst>
          </p:cNvPr>
          <p:cNvCxnSpPr/>
          <p:nvPr/>
        </p:nvCxnSpPr>
        <p:spPr>
          <a:xfrm>
            <a:off x="145657" y="2435703"/>
            <a:ext cx="566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7FE918-7738-3CDE-90ED-7C8B7916B7EE}"/>
              </a:ext>
            </a:extLst>
          </p:cNvPr>
          <p:cNvCxnSpPr/>
          <p:nvPr/>
        </p:nvCxnSpPr>
        <p:spPr>
          <a:xfrm>
            <a:off x="137565" y="4353507"/>
            <a:ext cx="566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86F4E9-6CE0-A0C6-B79A-44EDB72E6F7E}"/>
              </a:ext>
            </a:extLst>
          </p:cNvPr>
          <p:cNvCxnSpPr/>
          <p:nvPr/>
        </p:nvCxnSpPr>
        <p:spPr>
          <a:xfrm>
            <a:off x="129473" y="5211259"/>
            <a:ext cx="566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66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2623</Words>
  <Application>Microsoft Office PowerPoint</Application>
  <PresentationFormat>Widescreen</PresentationFormat>
  <Paragraphs>343</Paragraphs>
  <Slides>41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Aptos</vt:lpstr>
      <vt:lpstr>Aptos Display</vt:lpstr>
      <vt:lpstr>Arial</vt:lpstr>
      <vt:lpstr>Arial Narrow</vt:lpstr>
      <vt:lpstr>Arial Nova Cond Light</vt:lpstr>
      <vt:lpstr>Calibri</vt:lpstr>
      <vt:lpstr>Google Sans</vt:lpstr>
      <vt:lpstr>Office Theme</vt:lpstr>
      <vt:lpstr>Worksheet</vt:lpstr>
      <vt:lpstr>PowerPoint Presentation</vt:lpstr>
      <vt:lpstr>Structure of PreMiEr Convergent Research (CR)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Fodor</dc:creator>
  <cp:lastModifiedBy>Anthony Fodor</cp:lastModifiedBy>
  <cp:revision>13</cp:revision>
  <dcterms:created xsi:type="dcterms:W3CDTF">2024-06-06T18:11:59Z</dcterms:created>
  <dcterms:modified xsi:type="dcterms:W3CDTF">2024-06-07T03:51:38Z</dcterms:modified>
</cp:coreProperties>
</file>